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Raleway" pitchFamily="2" charset="0"/>
      <p:regular r:id="rId12"/>
      <p:bold r:id="rId13"/>
      <p:italic r:id="rId14"/>
      <p:boldItalic r:id="rId15"/>
    </p:embeddedFont>
    <p:embeddedFont>
      <p:font typeface="Raleway Bold" charset="0"/>
      <p:regular r:id="rId16"/>
    </p:embeddedFont>
    <p:embeddedFont>
      <p:font typeface="Raleway Bold Italics" panose="020B0604020202020204" charset="0"/>
      <p:regular r:id="rId17"/>
    </p:embeddedFont>
    <p:embeddedFont>
      <p:font typeface="Raleway Medium" pitchFamily="2" charset="0"/>
      <p:regular r:id="rId18"/>
    </p:embeddedFont>
    <p:embeddedFont>
      <p:font typeface="Raleway Semi-Bold" panose="020B0604020202020204" charset="0"/>
      <p:regular r:id="rId19"/>
    </p:embeddedFont>
    <p:embeddedFont>
      <p:font typeface="Raleway Semi-Bold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2" y="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eva Valavičiūtė" userId="5960fcf8c019fc2d" providerId="LiveId" clId="{1707E8D1-8224-45E9-A699-7DC1298D008D}"/>
    <pc:docChg chg="undo custSel modSld">
      <pc:chgData name="Ieva Valavičiūtė" userId="5960fcf8c019fc2d" providerId="LiveId" clId="{1707E8D1-8224-45E9-A699-7DC1298D008D}" dt="2024-10-17T16:43:15.313" v="487" actId="1076"/>
      <pc:docMkLst>
        <pc:docMk/>
      </pc:docMkLst>
      <pc:sldChg chg="modSp mod">
        <pc:chgData name="Ieva Valavičiūtė" userId="5960fcf8c019fc2d" providerId="LiveId" clId="{1707E8D1-8224-45E9-A699-7DC1298D008D}" dt="2024-10-17T16:03:33.021" v="485" actId="20577"/>
        <pc:sldMkLst>
          <pc:docMk/>
          <pc:sldMk cId="0" sldId="257"/>
        </pc:sldMkLst>
        <pc:spChg chg="mod">
          <ac:chgData name="Ieva Valavičiūtė" userId="5960fcf8c019fc2d" providerId="LiveId" clId="{1707E8D1-8224-45E9-A699-7DC1298D008D}" dt="2024-10-16T20:05:47.105" v="0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Ieva Valavičiūtė" userId="5960fcf8c019fc2d" providerId="LiveId" clId="{1707E8D1-8224-45E9-A699-7DC1298D008D}" dt="2024-10-17T16:03:33.021" v="485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7T16:43:15.313" v="487" actId="1076"/>
        <pc:sldMkLst>
          <pc:docMk/>
          <pc:sldMk cId="0" sldId="258"/>
        </pc:sldMkLst>
        <pc:spChg chg="mod">
          <ac:chgData name="Ieva Valavičiūtė" userId="5960fcf8c019fc2d" providerId="LiveId" clId="{1707E8D1-8224-45E9-A699-7DC1298D008D}" dt="2024-10-17T16:43:15.313" v="48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Ieva Valavičiūtė" userId="5960fcf8c019fc2d" providerId="LiveId" clId="{1707E8D1-8224-45E9-A699-7DC1298D008D}" dt="2024-10-16T20:13:28.349" v="201" actId="20577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13:56.577" v="209" actId="20577"/>
        <pc:sldMkLst>
          <pc:docMk/>
          <pc:sldMk cId="0" sldId="259"/>
        </pc:sldMkLst>
        <pc:spChg chg="mod">
          <ac:chgData name="Ieva Valavičiūtė" userId="5960fcf8c019fc2d" providerId="LiveId" clId="{1707E8D1-8224-45E9-A699-7DC1298D008D}" dt="2024-10-16T20:13:56.577" v="209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16:15.499" v="230" actId="20577"/>
        <pc:sldMkLst>
          <pc:docMk/>
          <pc:sldMk cId="0" sldId="260"/>
        </pc:sldMkLst>
        <pc:spChg chg="mod">
          <ac:chgData name="Ieva Valavičiūtė" userId="5960fcf8c019fc2d" providerId="LiveId" clId="{1707E8D1-8224-45E9-A699-7DC1298D008D}" dt="2024-10-16T20:16:15.499" v="230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17:55.510" v="234" actId="20577"/>
        <pc:sldMkLst>
          <pc:docMk/>
          <pc:sldMk cId="0" sldId="261"/>
        </pc:sldMkLst>
        <pc:spChg chg="mod">
          <ac:chgData name="Ieva Valavičiūtė" userId="5960fcf8c019fc2d" providerId="LiveId" clId="{1707E8D1-8224-45E9-A699-7DC1298D008D}" dt="2024-10-16T20:16:55.838" v="231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Ieva Valavičiūtė" userId="5960fcf8c019fc2d" providerId="LiveId" clId="{1707E8D1-8224-45E9-A699-7DC1298D008D}" dt="2024-10-16T20:17:55.510" v="234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28:56.355" v="448" actId="20577"/>
        <pc:sldMkLst>
          <pc:docMk/>
          <pc:sldMk cId="0" sldId="262"/>
        </pc:sldMkLst>
        <pc:spChg chg="mod">
          <ac:chgData name="Ieva Valavičiūtė" userId="5960fcf8c019fc2d" providerId="LiveId" clId="{1707E8D1-8224-45E9-A699-7DC1298D008D}" dt="2024-10-16T20:28:56.355" v="448" actId="20577"/>
          <ac:spMkLst>
            <pc:docMk/>
            <pc:sldMk cId="0" sldId="262"/>
            <ac:spMk id="2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31:03.200" v="471" actId="20577"/>
        <pc:sldMkLst>
          <pc:docMk/>
          <pc:sldMk cId="0" sldId="263"/>
        </pc:sldMkLst>
        <pc:spChg chg="mod">
          <ac:chgData name="Ieva Valavičiūtė" userId="5960fcf8c019fc2d" providerId="LiveId" clId="{1707E8D1-8224-45E9-A699-7DC1298D008D}" dt="2024-10-16T20:31:03.200" v="471" actId="20577"/>
          <ac:spMkLst>
            <pc:docMk/>
            <pc:sldMk cId="0" sldId="263"/>
            <ac:spMk id="6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32:58.884" v="473" actId="20577"/>
        <pc:sldMkLst>
          <pc:docMk/>
          <pc:sldMk cId="0" sldId="264"/>
        </pc:sldMkLst>
        <pc:spChg chg="mod">
          <ac:chgData name="Ieva Valavičiūtė" userId="5960fcf8c019fc2d" providerId="LiveId" clId="{1707E8D1-8224-45E9-A699-7DC1298D008D}" dt="2024-10-16T20:32:58.884" v="473" actId="20577"/>
          <ac:spMkLst>
            <pc:docMk/>
            <pc:sldMk cId="0" sldId="264"/>
            <ac:spMk id="8" creationId="{00000000-0000-0000-0000-000000000000}"/>
          </ac:spMkLst>
        </pc:spChg>
      </pc:sldChg>
      <pc:sldChg chg="modSp mod">
        <pc:chgData name="Ieva Valavičiūtė" userId="5960fcf8c019fc2d" providerId="LiveId" clId="{1707E8D1-8224-45E9-A699-7DC1298D008D}" dt="2024-10-16T20:35:50.371" v="481" actId="20577"/>
        <pc:sldMkLst>
          <pc:docMk/>
          <pc:sldMk cId="0" sldId="265"/>
        </pc:sldMkLst>
        <pc:spChg chg="mod">
          <ac:chgData name="Ieva Valavičiūtė" userId="5960fcf8c019fc2d" providerId="LiveId" clId="{1707E8D1-8224-45E9-A699-7DC1298D008D}" dt="2024-10-16T20:35:45.426" v="480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Ieva Valavičiūtė" userId="5960fcf8c019fc2d" providerId="LiveId" clId="{1707E8D1-8224-45E9-A699-7DC1298D008D}" dt="2024-10-16T20:35:50.371" v="481" actId="20577"/>
          <ac:spMkLst>
            <pc:docMk/>
            <pc:sldMk cId="0" sldId="265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68436" y="8606518"/>
            <a:ext cx="1619564" cy="1680482"/>
          </a:xfrm>
          <a:custGeom>
            <a:avLst/>
            <a:gdLst/>
            <a:ahLst/>
            <a:cxnLst/>
            <a:rect l="l" t="t" r="r" b="b"/>
            <a:pathLst>
              <a:path w="1619564" h="1680482">
                <a:moveTo>
                  <a:pt x="0" y="0"/>
                </a:moveTo>
                <a:lnTo>
                  <a:pt x="1619564" y="0"/>
                </a:lnTo>
                <a:lnTo>
                  <a:pt x="1619564" y="1680482"/>
                </a:lnTo>
                <a:lnTo>
                  <a:pt x="0" y="1680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19200" y="3142433"/>
            <a:ext cx="8380612" cy="345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086"/>
              </a:lnSpc>
            </a:pPr>
            <a:r>
              <a:rPr lang="en-US" sz="14540" b="1" spc="-6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Ironhack Payments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6611167"/>
            <a:ext cx="91795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Análisis de Cohortes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Presentado por Ieva Valavičiūtė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3489723"/>
            <a:ext cx="8144502" cy="352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¡</a:t>
            </a:r>
            <a:r>
              <a:rPr lang="en-US" sz="14812" b="1" spc="-68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Muchas</a:t>
            </a:r>
            <a:r>
              <a:rPr lang="en-US" sz="14812" b="1" spc="-68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Gracias!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8877297"/>
            <a:ext cx="9179504" cy="35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¿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Alguna</a:t>
            </a: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3000" b="1" spc="-13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pregunta</a:t>
            </a:r>
            <a:r>
              <a:rPr lang="en-US" sz="3000" b="1" spc="-13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1489441"/>
            <a:ext cx="7924800" cy="353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Introducción</a:t>
            </a: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 </a:t>
            </a:r>
            <a:r>
              <a:rPr lang="lt-LT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</a:t>
            </a:r>
            <a:r>
              <a:rPr lang="en-US" sz="10041" b="1" spc="-46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nálisis</a:t>
            </a: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</a:t>
            </a:r>
            <a:r>
              <a:rPr lang="en-US" sz="10041" b="1" spc="-46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Cohortes</a:t>
            </a:r>
            <a:endParaRPr lang="en-US" sz="10041" b="1" spc="-461" dirty="0">
              <a:solidFill>
                <a:srgbClr val="00694C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5176789"/>
            <a:ext cx="7635008" cy="394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IronHack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Payments,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iniciado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2020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durante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desafiante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periodo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Covid,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ofrece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préstamos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con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precios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transparentes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Para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mejorar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servicios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comprender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mejor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comportamiento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complejo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propósito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presentacion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es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presentar</a:t>
            </a:r>
            <a:r>
              <a:rPr lang="lt-LT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las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patrones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clave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las solicitudes de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efectivo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las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tarifas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asociadas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con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dichas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solicitudes. El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</a:t>
            </a:r>
            <a:r>
              <a:rPr lang="lt-LT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je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ctivo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es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descubrir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información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valiosa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para las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futuras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estrategias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empresa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tiempos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lt-LT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 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</a:t>
            </a:r>
            <a:r>
              <a:rPr lang="lt-LT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stabilidad</a:t>
            </a:r>
            <a:r>
              <a:rPr lang="lt-LT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  <a:endParaRPr lang="en-US" sz="22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6567" y="570164"/>
            <a:ext cx="11578144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86B9D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Frecuencia de Uso del Servicio</a:t>
            </a:r>
          </a:p>
        </p:txBody>
      </p:sp>
      <p:sp>
        <p:nvSpPr>
          <p:cNvPr id="3" name="Freeform 3"/>
          <p:cNvSpPr/>
          <p:nvPr/>
        </p:nvSpPr>
        <p:spPr>
          <a:xfrm>
            <a:off x="6334536" y="2705100"/>
            <a:ext cx="11562531" cy="6937519"/>
          </a:xfrm>
          <a:custGeom>
            <a:avLst/>
            <a:gdLst/>
            <a:ahLst/>
            <a:cxnLst/>
            <a:rect l="l" t="t" r="r" b="b"/>
            <a:pathLst>
              <a:path w="11562531" h="6937519">
                <a:moveTo>
                  <a:pt x="0" y="0"/>
                </a:moveTo>
                <a:lnTo>
                  <a:pt x="11562531" y="0"/>
                </a:lnTo>
                <a:lnTo>
                  <a:pt x="11562531" y="6937519"/>
                </a:lnTo>
                <a:lnTo>
                  <a:pt x="0" y="693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9601" y="3497031"/>
            <a:ext cx="5562599" cy="666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datos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muestran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la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demanda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nuestros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servicios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aumentó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significativamente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lo largo de 2020.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184A8A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análisis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cohortes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revela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fuerte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interés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inicial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Ironhack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Payments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durante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primer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seguido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un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marcado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descenso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lt-LT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 los siguentes meses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184A8A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940"/>
              </a:lnSpc>
            </a:pPr>
            <a:r>
              <a:rPr lang="en-US" sz="2100" b="1" i="1" dirty="0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¿</a:t>
            </a:r>
            <a:r>
              <a:rPr lang="en-US" sz="2100" b="1" i="1" dirty="0" err="1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Cuál</a:t>
            </a:r>
            <a:r>
              <a:rPr lang="en-US" sz="2100" b="1" i="1" dirty="0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seria la </a:t>
            </a:r>
            <a:r>
              <a:rPr lang="en-US" sz="2100" b="1" i="1" dirty="0" err="1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explicacion</a:t>
            </a:r>
            <a:r>
              <a:rPr lang="en-US" sz="2100" b="1" i="1" dirty="0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de </a:t>
            </a:r>
            <a:r>
              <a:rPr lang="en-US" sz="2100" b="1" i="1" dirty="0" err="1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esta</a:t>
            </a:r>
            <a:r>
              <a:rPr lang="en-US" sz="2100" b="1" i="1" dirty="0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2100" b="1" i="1" dirty="0" err="1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tendencia</a:t>
            </a:r>
            <a:r>
              <a:rPr lang="en-US" sz="2100" b="1" i="1" dirty="0">
                <a:solidFill>
                  <a:srgbClr val="184A8A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?</a:t>
            </a:r>
          </a:p>
          <a:p>
            <a:pPr algn="l">
              <a:lnSpc>
                <a:spcPts val="2940"/>
              </a:lnSpc>
            </a:pPr>
            <a:endParaRPr lang="en-US" sz="2100" b="1" i="1" dirty="0">
              <a:solidFill>
                <a:srgbClr val="184A8A"/>
              </a:solidFill>
              <a:latin typeface="Raleway Bold Italics"/>
              <a:ea typeface="Raleway Bold Italics"/>
              <a:cs typeface="Raleway Bold Italics"/>
              <a:sym typeface="Raleway Bold Italics"/>
            </a:endParaRPr>
          </a:p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COVID-19! A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partir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primavera de 2020,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mucha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gente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perdió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empleo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sufrió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inestabilidad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económica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lo que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probablemente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incentivó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uso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nuestros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servicios</a:t>
            </a:r>
            <a:r>
              <a:rPr lang="en-US" sz="2100" b="1" dirty="0">
                <a:solidFill>
                  <a:srgbClr val="184A8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b="1" dirty="0">
              <a:solidFill>
                <a:srgbClr val="184A8A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3078" y="1304925"/>
            <a:ext cx="14366222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9037"/>
              </a:lnSpc>
            </a:pPr>
            <a:r>
              <a:rPr lang="en-US" sz="10041" b="1" spc="-461">
                <a:solidFill>
                  <a:srgbClr val="00595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 duración de la devolución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58763" y="4368538"/>
            <a:ext cx="5279562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mayoría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gente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devuelve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dinero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dentro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primeros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100 días del </a:t>
            </a:r>
            <a:r>
              <a:rPr lang="en-US" sz="22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préstamo</a:t>
            </a:r>
            <a:r>
              <a:rPr lang="en-US" sz="22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244304"/>
            <a:ext cx="14323433" cy="7584583"/>
          </a:xfrm>
          <a:custGeom>
            <a:avLst/>
            <a:gdLst/>
            <a:ahLst/>
            <a:cxnLst/>
            <a:rect l="l" t="t" r="r" b="b"/>
            <a:pathLst>
              <a:path w="14323433" h="7584583">
                <a:moveTo>
                  <a:pt x="0" y="0"/>
                </a:moveTo>
                <a:lnTo>
                  <a:pt x="14323433" y="0"/>
                </a:lnTo>
                <a:lnTo>
                  <a:pt x="14323433" y="7584583"/>
                </a:lnTo>
                <a:lnTo>
                  <a:pt x="0" y="7584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09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4886" y="3549052"/>
            <a:ext cx="10635359" cy="5923859"/>
          </a:xfrm>
          <a:custGeom>
            <a:avLst/>
            <a:gdLst/>
            <a:ahLst/>
            <a:cxnLst/>
            <a:rect l="l" t="t" r="r" b="b"/>
            <a:pathLst>
              <a:path w="10635359" h="5923859">
                <a:moveTo>
                  <a:pt x="0" y="0"/>
                </a:moveTo>
                <a:lnTo>
                  <a:pt x="10635358" y="0"/>
                </a:lnTo>
                <a:lnTo>
                  <a:pt x="10635358" y="5923859"/>
                </a:lnTo>
                <a:lnTo>
                  <a:pt x="0" y="592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40710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Ingresos Generados por la Cohorte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60281" y="2737914"/>
            <a:ext cx="6050178" cy="706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junio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observamos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significativo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ingresos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Este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cambio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sugiere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comportamiento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modificó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debido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la pandemia. Con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las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pérdidas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empleo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la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inestabilidad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económica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más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personas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comenzaron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depender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adelantos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efectivo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para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obtener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mayor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apoyo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financiero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analizar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meses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previos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la </a:t>
            </a:r>
            <a:r>
              <a:rPr lang="en-US" sz="2100" b="1" u="sng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Navidad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observan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picos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ingresos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Este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probablemente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refleja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las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presiones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financieras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adicionales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muchos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enfrentan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durante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temporada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navideña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Como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resultado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recurrieron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adelantos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efectivo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para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gestionar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sus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gastos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navideños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lo que se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tradujo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mayores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ingresos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para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nuestra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empresa</a:t>
            </a:r>
            <a:r>
              <a:rPr lang="en-US" sz="2100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b="1" dirty="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247775"/>
            <a:ext cx="8752518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Pero hay </a:t>
            </a:r>
            <a:r>
              <a:rPr lang="en-US" sz="8000" b="1" spc="-368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muchos</a:t>
            </a:r>
            <a:r>
              <a:rPr lang="en-US" sz="8000" b="1" spc="-368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que no pagan...</a:t>
            </a:r>
          </a:p>
        </p:txBody>
      </p:sp>
      <p:sp>
        <p:nvSpPr>
          <p:cNvPr id="3" name="Freeform 3"/>
          <p:cNvSpPr/>
          <p:nvPr/>
        </p:nvSpPr>
        <p:spPr>
          <a:xfrm>
            <a:off x="6778275" y="3477142"/>
            <a:ext cx="10489847" cy="5781158"/>
          </a:xfrm>
          <a:custGeom>
            <a:avLst/>
            <a:gdLst/>
            <a:ahLst/>
            <a:cxnLst/>
            <a:rect l="l" t="t" r="r" b="b"/>
            <a:pathLst>
              <a:path w="10489847" h="5781158">
                <a:moveTo>
                  <a:pt x="0" y="0"/>
                </a:moveTo>
                <a:lnTo>
                  <a:pt x="10489848" y="0"/>
                </a:lnTo>
                <a:lnTo>
                  <a:pt x="10489848" y="5781158"/>
                </a:lnTo>
                <a:lnTo>
                  <a:pt x="0" y="578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19200" y="3796406"/>
            <a:ext cx="5559075" cy="372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Existen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pendientes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asociados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especialmente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con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algunas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cohortes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Esto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indica que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ciertos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grupos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han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dejado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realizar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sus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pagos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tiempo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lo que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puede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afectar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estabilidad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financiera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 </a:t>
            </a:r>
            <a:r>
              <a:rPr lang="en-US" sz="2636" b="1" dirty="0" err="1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empresa</a:t>
            </a:r>
            <a:r>
              <a:rPr lang="en-US" sz="2636" b="1" dirty="0">
                <a:solidFill>
                  <a:srgbClr val="737373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38798" y="3153013"/>
            <a:ext cx="6168152" cy="666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partir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mayo de 2020, se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observa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proporciones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frecuencia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incidentes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prestamos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concedidos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Este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significa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medida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comenzaron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utilizar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más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frecuentemente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servicios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Ironhack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Payments, las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tarifas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asociadas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estas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solicitudes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también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empezaron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subir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DC3729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940"/>
              </a:lnSpc>
            </a:pP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¿</a:t>
            </a:r>
            <a:r>
              <a:rPr lang="en-US" sz="2100" b="1" i="1" dirty="0" err="1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Qué</a:t>
            </a: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2100" b="1" i="1" dirty="0" err="1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podría</a:t>
            </a: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2100" b="1" i="1" dirty="0" err="1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explicar</a:t>
            </a: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2100" b="1" i="1" dirty="0" err="1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esta</a:t>
            </a: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</a:t>
            </a:r>
            <a:r>
              <a:rPr lang="en-US" sz="2100" b="1" i="1" dirty="0" err="1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tendencia</a:t>
            </a:r>
            <a:r>
              <a:rPr lang="en-US" sz="2100" b="1" i="1" dirty="0">
                <a:solidFill>
                  <a:srgbClr val="DC3729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?</a:t>
            </a:r>
          </a:p>
          <a:p>
            <a:pPr algn="l">
              <a:lnSpc>
                <a:spcPts val="2940"/>
              </a:lnSpc>
            </a:pPr>
            <a:endParaRPr lang="en-US" sz="2100" b="1" i="1" dirty="0">
              <a:solidFill>
                <a:srgbClr val="DC3729"/>
              </a:solidFill>
              <a:latin typeface="Raleway Bold Italics"/>
              <a:ea typeface="Raleway Bold Italics"/>
              <a:cs typeface="Raleway Bold Italics"/>
              <a:sym typeface="Raleway Bold Italic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tendencia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probablemente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debe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que la pandemia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continuó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mas de lo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esperado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Con la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llegada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temporada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navideña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mucha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gente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tambien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tenían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más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gastos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hizo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aumentaran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tarifas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debían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pagar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no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podían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devolver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sus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préstamos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tiempo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y las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multas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empezaron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acumularse</a:t>
            </a:r>
            <a:r>
              <a:rPr lang="en-US" sz="2100" b="1" dirty="0">
                <a:solidFill>
                  <a:srgbClr val="DC372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450979" y="2852228"/>
            <a:ext cx="10887819" cy="6532692"/>
          </a:xfrm>
          <a:custGeom>
            <a:avLst/>
            <a:gdLst/>
            <a:ahLst/>
            <a:cxnLst/>
            <a:rect l="l" t="t" r="r" b="b"/>
            <a:pathLst>
              <a:path w="10887819" h="6532692">
                <a:moveTo>
                  <a:pt x="0" y="0"/>
                </a:moveTo>
                <a:lnTo>
                  <a:pt x="10887819" y="0"/>
                </a:lnTo>
                <a:lnTo>
                  <a:pt x="10887819" y="6532691"/>
                </a:lnTo>
                <a:lnTo>
                  <a:pt x="0" y="653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26231" y="1149498"/>
            <a:ext cx="11578144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9037"/>
              </a:lnSpc>
            </a:pPr>
            <a:r>
              <a:rPr lang="en-US" sz="10041" b="1" spc="-461" dirty="0">
                <a:solidFill>
                  <a:srgbClr val="F7987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Tasa de </a:t>
            </a:r>
            <a:r>
              <a:rPr lang="en-US" sz="10041" b="1" spc="-461" dirty="0" err="1">
                <a:solidFill>
                  <a:srgbClr val="F7987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Incidentes</a:t>
            </a:r>
            <a:endParaRPr lang="en-US" sz="10041" b="1" spc="-461" dirty="0">
              <a:solidFill>
                <a:srgbClr val="F7987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21794" y="8709580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5" y="0"/>
                </a:lnTo>
                <a:lnTo>
                  <a:pt x="5277925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2004151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3" y="0"/>
                </a:lnTo>
                <a:lnTo>
                  <a:pt x="4661953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3780" y="2643923"/>
            <a:ext cx="11327936" cy="6796762"/>
          </a:xfrm>
          <a:custGeom>
            <a:avLst/>
            <a:gdLst/>
            <a:ahLst/>
            <a:cxnLst/>
            <a:rect l="l" t="t" r="r" b="b"/>
            <a:pathLst>
              <a:path w="11327936" h="6796762">
                <a:moveTo>
                  <a:pt x="0" y="0"/>
                </a:moveTo>
                <a:lnTo>
                  <a:pt x="11327936" y="0"/>
                </a:lnTo>
                <a:lnTo>
                  <a:pt x="11327936" y="6796761"/>
                </a:lnTo>
                <a:lnTo>
                  <a:pt x="0" y="679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98372" y="646216"/>
            <a:ext cx="11189628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847AB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 Tasa de Abandono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1203" y="3287242"/>
            <a:ext cx="5077555" cy="594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Finalmente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última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métrica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ayuda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entender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mejor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patrones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observados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es la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tasa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abandono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(o churn rate). Es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decir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tasa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la que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perdemos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clientes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o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ellos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regresan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para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solicitar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más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préstamos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4C1C88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2940"/>
              </a:lnSpc>
            </a:pPr>
            <a:r>
              <a:rPr lang="en-US" sz="2100" b="1" i="1" dirty="0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¿</a:t>
            </a:r>
            <a:r>
              <a:rPr lang="en-US" sz="2100" b="1" i="1" dirty="0" err="1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Cómo</a:t>
            </a:r>
            <a:r>
              <a:rPr lang="en-US" sz="2100" b="1" i="1" dirty="0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 se </a:t>
            </a:r>
            <a:r>
              <a:rPr lang="en-US" sz="2100" b="1" i="1" dirty="0" err="1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podría</a:t>
            </a:r>
            <a:r>
              <a:rPr lang="en-US" sz="2100" b="1" i="1" dirty="0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 </a:t>
            </a:r>
            <a:r>
              <a:rPr lang="en-US" sz="2100" b="1" i="1" dirty="0" err="1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explicar</a:t>
            </a:r>
            <a:r>
              <a:rPr lang="en-US" sz="2100" b="1" i="1" dirty="0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 </a:t>
            </a:r>
            <a:r>
              <a:rPr lang="en-US" sz="2100" b="1" i="1" dirty="0" err="1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esto</a:t>
            </a:r>
            <a:r>
              <a:rPr lang="en-US" sz="2100" b="1" i="1" dirty="0">
                <a:solidFill>
                  <a:srgbClr val="4C1C88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?</a:t>
            </a:r>
          </a:p>
          <a:p>
            <a:pPr algn="l">
              <a:lnSpc>
                <a:spcPts val="2940"/>
              </a:lnSpc>
            </a:pPr>
            <a:endParaRPr lang="en-US" sz="2100" b="1" i="1" dirty="0">
              <a:solidFill>
                <a:srgbClr val="4C1C88"/>
              </a:solidFill>
              <a:latin typeface="Raleway Semi-Bold Italics"/>
              <a:ea typeface="Raleway Semi-Bold Italics"/>
              <a:cs typeface="Raleway Semi-Bold Italics"/>
              <a:sym typeface="Raleway Semi-Bold Italic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fuerte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disminución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churn rate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marzo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podría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atribuirse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al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inicio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confinamientos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Debido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las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pérdidas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empleo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más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usuarios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comenzaron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solicitar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préstamos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lo que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redujo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nuestra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tasa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100" b="1" dirty="0" err="1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abandono</a:t>
            </a:r>
            <a:r>
              <a:rPr lang="en-US" sz="2100" b="1" dirty="0">
                <a:solidFill>
                  <a:srgbClr val="4C1C88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11481" y="1498136"/>
            <a:ext cx="7223569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50183" y="3258280"/>
            <a:ext cx="6140551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Mejorar la Comunicación y el Soporte:</a:t>
            </a:r>
            <a:r>
              <a:rPr lang="en-US" sz="18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Implementar estrategias de comunicación proactivas para abordar las preocupaciones de los clientes y generar confianza durante tiempos inciertos.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481" y="3268142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0183" y="5247934"/>
            <a:ext cx="6140551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Marketing Dirigido: </a:t>
            </a:r>
            <a:r>
              <a:rPr lang="en-US" sz="180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Lanzar campañas y ofertas promocionales durante períodos financieros clave (por ejemplo, las fiestas) para atraer y retener usuarios según la demanda.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1481" y="5414790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50183" y="7238271"/>
            <a:ext cx="6140551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Monitorear</a:t>
            </a:r>
            <a:r>
              <a:rPr lang="en-US" sz="1800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la Tasa de Churn: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Seguimiento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las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tendencias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churn de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cerca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considerar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programas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bienestar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financiero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u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opciones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pago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flexibles para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retener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a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los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clientes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durante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la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incertidumbre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económica</a:t>
            </a:r>
            <a:r>
              <a:rPr lang="en-US" sz="1800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481" y="7559483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686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Raleway Bold</vt:lpstr>
      <vt:lpstr>Arial</vt:lpstr>
      <vt:lpstr>Raleway Bold Italics</vt:lpstr>
      <vt:lpstr>Calibri</vt:lpstr>
      <vt:lpstr>Raleway</vt:lpstr>
      <vt:lpstr>Raleway Semi-Bold Italics</vt:lpstr>
      <vt:lpstr>Raleway Medium</vt:lpstr>
      <vt:lpstr>Raleway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Ieva Valavičiūtė</dc:title>
  <cp:lastModifiedBy>Ieva Valavičiūtė</cp:lastModifiedBy>
  <cp:revision>1</cp:revision>
  <dcterms:created xsi:type="dcterms:W3CDTF">2006-08-16T00:00:00Z</dcterms:created>
  <dcterms:modified xsi:type="dcterms:W3CDTF">2024-10-17T16:43:25Z</dcterms:modified>
  <dc:identifier>DAGTwPhpODk</dc:identifier>
</cp:coreProperties>
</file>